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8" d="100"/>
          <a:sy n="108" d="100"/>
        </p:scale>
        <p:origin x="-104"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B7249-5151-4CDF-AF7C-5A35E7BD1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6E1629B-CBA2-4309-A96F-A2EF74AF4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5617ED3-E19C-4605-916E-B2244B603324}"/>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8F4FDD02-DBFA-4567-9A87-4CA243C99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6F81D71-F975-4213-909E-DFF649B59562}"/>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8021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F541D-D68D-4CD7-8132-0303EA16A9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D34B827-132E-4E6A-9BB6-60E00A55CD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DD14E4C-8641-46BC-BFBA-0703F47041E5}"/>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36572D8E-2902-4C42-BB48-A318A49C5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FE485F7-64C4-4769-B6BB-8036FADD59A7}"/>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112076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A05BBE-B6A5-47C9-A13D-986EE0E8E5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C5D9CB9-BB9F-4E62-8D9F-54094E73A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C3BA638-EB33-4FD3-9299-75F4672A4098}"/>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4FF1F89A-74F2-4E80-B1E6-20F012CDC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B09348-7BCA-4A40-909F-81458A59E0E6}"/>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91228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8D65A-F7CA-4387-AA9B-3E3B23A816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201DCCD-A775-4E91-AB8B-671BA9654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9ECD464-C1E1-48D0-8E28-D93C65E4E964}"/>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8D8EFF13-21E9-47EF-8372-C871DFBA5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D36D1EA-4F59-4C5D-8398-93DFD4F45B6A}"/>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42714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27818-7EC9-4948-955A-BD382393B1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C494978-60F5-46CD-855B-5ECC79502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F1F40F-328B-4ABA-9A59-BA0A7AAC3EEB}"/>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79A0EDA7-39F3-4C73-8C10-F748ACB4D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C97687-CE41-49BA-B9E0-9E863F760D93}"/>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24318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217A-2016-42CF-A751-EFD39B38CB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DE1B6C-A5DB-41FE-BE9D-298C2E421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107CA50-986B-4165-9E49-70DAD0F6F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A1E644A-5BD9-4136-9E61-A1BAAA4F339A}"/>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6" name="Footer Placeholder 5">
            <a:extLst>
              <a:ext uri="{FF2B5EF4-FFF2-40B4-BE49-F238E27FC236}">
                <a16:creationId xmlns:a16="http://schemas.microsoft.com/office/drawing/2014/main" xmlns="" id="{59847638-C93E-49CE-B82B-6DB7B33451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E768D55-0440-424D-86AA-692EBE05442C}"/>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24755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3A242-D60F-4E85-9361-4643662641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8C6FAB4-5DE0-424C-911F-41A896B9E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6A6470-77C5-48FE-B61B-CBAC082E2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A33909-DA38-449A-A44E-45180ACE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0E7703-324B-4706-BC4B-D8BE23808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7B88353-FA9F-44F6-80A4-B4D75DB3806A}"/>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8" name="Footer Placeholder 7">
            <a:extLst>
              <a:ext uri="{FF2B5EF4-FFF2-40B4-BE49-F238E27FC236}">
                <a16:creationId xmlns:a16="http://schemas.microsoft.com/office/drawing/2014/main" xmlns="" id="{8A655978-6CE9-4C16-81E3-E94A50B815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172D7EE-07E8-4899-B50E-77B2E4499653}"/>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39204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E361A-D316-4C54-B434-BEB93DA98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B3BD7F5-057A-4E68-ABC3-7EED61108235}"/>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4" name="Footer Placeholder 3">
            <a:extLst>
              <a:ext uri="{FF2B5EF4-FFF2-40B4-BE49-F238E27FC236}">
                <a16:creationId xmlns:a16="http://schemas.microsoft.com/office/drawing/2014/main" xmlns="" id="{25439522-EB15-40CA-9090-887000E743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70DB42B-826F-42FE-BE99-E7A9DFDEA0E3}"/>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139204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5C7325-19B0-4D62-BE30-D24D9C9D8AC0}"/>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3" name="Footer Placeholder 2">
            <a:extLst>
              <a:ext uri="{FF2B5EF4-FFF2-40B4-BE49-F238E27FC236}">
                <a16:creationId xmlns:a16="http://schemas.microsoft.com/office/drawing/2014/main" xmlns="" id="{EB4BD9D8-25D8-45CC-B6C7-6E24F2D29D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0F20A1D-9F0D-453D-9D2A-7853803898FE}"/>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276584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5A62D-E9EB-4103-AE1C-4CF52D37D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3E577D0-E54B-43CF-9824-64CB857AB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A7FE963-7830-4F00-9157-BBCB43AF6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60C5E5-2FDD-40B4-995A-2B51690B65F0}"/>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6" name="Footer Placeholder 5">
            <a:extLst>
              <a:ext uri="{FF2B5EF4-FFF2-40B4-BE49-F238E27FC236}">
                <a16:creationId xmlns:a16="http://schemas.microsoft.com/office/drawing/2014/main" xmlns="" id="{919DB3DA-1FDF-43FE-B213-0100986857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475ED8E-0DB6-43B2-8E53-46BAB6B02105}"/>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96404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B7F81-59FD-49B8-8EDB-CEC1AB2D1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09F1137-1F2A-426C-BD2A-D98FE0615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97F7A8E-9BE6-438B-A2A8-CA4228C6F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BFB749-393B-436B-A4FF-974426F39E4C}"/>
              </a:ext>
            </a:extLst>
          </p:cNvPr>
          <p:cNvSpPr>
            <a:spLocks noGrp="1"/>
          </p:cNvSpPr>
          <p:nvPr>
            <p:ph type="dt" sz="half" idx="10"/>
          </p:nvPr>
        </p:nvSpPr>
        <p:spPr/>
        <p:txBody>
          <a:bodyPr/>
          <a:lstStyle/>
          <a:p>
            <a:fld id="{B0906F08-DD06-4724-BE8D-05FE58CC4AC0}" type="datetimeFigureOut">
              <a:rPr lang="en-GB" smtClean="0"/>
              <a:t>30/04/20</a:t>
            </a:fld>
            <a:endParaRPr lang="en-GB"/>
          </a:p>
        </p:txBody>
      </p:sp>
      <p:sp>
        <p:nvSpPr>
          <p:cNvPr id="6" name="Footer Placeholder 5">
            <a:extLst>
              <a:ext uri="{FF2B5EF4-FFF2-40B4-BE49-F238E27FC236}">
                <a16:creationId xmlns:a16="http://schemas.microsoft.com/office/drawing/2014/main" xmlns="" id="{A6860D3A-8ABF-4FFF-A5BA-283310511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B830470-D7AD-4915-84E0-0F855C26AB2D}"/>
              </a:ext>
            </a:extLst>
          </p:cNvPr>
          <p:cNvSpPr>
            <a:spLocks noGrp="1"/>
          </p:cNvSpPr>
          <p:nvPr>
            <p:ph type="sldNum" sz="quarter" idx="12"/>
          </p:nvPr>
        </p:nvSpPr>
        <p:spPr/>
        <p:txBody>
          <a:bodyPr/>
          <a:lstStyle/>
          <a:p>
            <a:fld id="{6B14681E-CDA8-458D-8AB9-4D9764E4AB21}" type="slidenum">
              <a:rPr lang="en-GB" smtClean="0"/>
              <a:t>‹nr.›</a:t>
            </a:fld>
            <a:endParaRPr lang="en-GB"/>
          </a:p>
        </p:txBody>
      </p:sp>
    </p:spTree>
    <p:extLst>
      <p:ext uri="{BB962C8B-B14F-4D97-AF65-F5344CB8AC3E}">
        <p14:creationId xmlns:p14="http://schemas.microsoft.com/office/powerpoint/2010/main" val="3323731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353A3C-51A0-43C5-A738-78C4EDA4E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E93F8A-D091-4B80-A246-270AACCAF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D342AF8-5835-4B0E-84FD-A0E8D2550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06F08-DD06-4724-BE8D-05FE58CC4AC0}" type="datetimeFigureOut">
              <a:rPr lang="en-GB" smtClean="0"/>
              <a:t>30/04/20</a:t>
            </a:fld>
            <a:endParaRPr lang="en-GB"/>
          </a:p>
        </p:txBody>
      </p:sp>
      <p:sp>
        <p:nvSpPr>
          <p:cNvPr id="5" name="Footer Placeholder 4">
            <a:extLst>
              <a:ext uri="{FF2B5EF4-FFF2-40B4-BE49-F238E27FC236}">
                <a16:creationId xmlns:a16="http://schemas.microsoft.com/office/drawing/2014/main" xmlns="" id="{C611BE4E-61B8-4DC5-9395-439790882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81CD576-29E4-4E7E-9935-C6D6E74C8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4681E-CDA8-458D-8AB9-4D9764E4AB21}" type="slidenum">
              <a:rPr lang="en-GB" smtClean="0"/>
              <a:t>‹nr.›</a:t>
            </a:fld>
            <a:endParaRPr lang="en-GB"/>
          </a:p>
        </p:txBody>
      </p:sp>
    </p:spTree>
    <p:extLst>
      <p:ext uri="{BB962C8B-B14F-4D97-AF65-F5344CB8AC3E}">
        <p14:creationId xmlns:p14="http://schemas.microsoft.com/office/powerpoint/2010/main" val="336120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hashtag/expeditionl%C3%B6sung?source=feed_text&amp;epa=HASHTAG" TargetMode="External"/><Relationship Id="rId4" Type="http://schemas.openxmlformats.org/officeDocument/2006/relationships/hyperlink" Target="https://www.facebook.com/hashtag/sfworldday?source=feed_text&amp;epa=HASHTAG" TargetMode="External"/><Relationship Id="rId5" Type="http://schemas.openxmlformats.org/officeDocument/2006/relationships/hyperlink" Target="https://www.facebook.com/hashtag/sfontour?source=feed_text&amp;epa=HASHTAG" TargetMode="External"/><Relationship Id="rId6"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hyperlink" Target="https://www.facebook.com/ArnoudHuibers1?fref=gs&amp;__tn__=,dK-R-R&amp;eid=ARApN3HETfCxrfKX_E6RrYXJmDHzsjOx1E9Q-GsbfmHUsHAOMlZzBJeDoBSV4scbsY72pzktXhfnHlfb&amp;dti=2205998623016615&amp;hc_location=grou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ArnoudHuibers1?fref=gs&amp;__tn__=,dK-R-R&amp;eid=ARCdOM6ubxkHryaQugvJ2Jq9D8re106P_zJzIC6FB1fu7mOd5uHOPdVJBsW7JkqA0wJOMxt6y2WOs1LY&amp;dti=2205998623016615&amp;hc_location=group" TargetMode="External"/><Relationship Id="rId4" Type="http://schemas.openxmlformats.org/officeDocument/2006/relationships/hyperlink" Target="https://www.facebook.com/jos.kienhuis?fref=gs&amp;__tn__=,dK-R-R&amp;eid=ARCnALwDNkT1cf2H6qC7n-oVspeWIZIRIalFts-5aQRX_n1RyAaJJ1ijgYw5AmpmhBHnmQrgcYAFO1RF&amp;dti=2205998623016615&amp;hc_location=group" TargetMode="External"/><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31842-C962-4112-9658-089091534D0C}"/>
              </a:ext>
            </a:extLst>
          </p:cNvPr>
          <p:cNvSpPr>
            <a:spLocks noGrp="1"/>
          </p:cNvSpPr>
          <p:nvPr>
            <p:ph type="ctrTitle"/>
          </p:nvPr>
        </p:nvSpPr>
        <p:spPr/>
        <p:txBody>
          <a:bodyPr/>
          <a:lstStyle/>
          <a:p>
            <a:r>
              <a:rPr lang="en-GB" dirty="0"/>
              <a:t>SF World day</a:t>
            </a:r>
          </a:p>
        </p:txBody>
      </p:sp>
      <p:sp>
        <p:nvSpPr>
          <p:cNvPr id="3" name="Subtitle 2">
            <a:extLst>
              <a:ext uri="{FF2B5EF4-FFF2-40B4-BE49-F238E27FC236}">
                <a16:creationId xmlns:a16="http://schemas.microsoft.com/office/drawing/2014/main" xmlns="" id="{F25EAA90-8AB3-4FF9-9D99-22FD5B9E69AA}"/>
              </a:ext>
            </a:extLst>
          </p:cNvPr>
          <p:cNvSpPr>
            <a:spLocks noGrp="1"/>
          </p:cNvSpPr>
          <p:nvPr>
            <p:ph type="subTitle" idx="1"/>
          </p:nvPr>
        </p:nvSpPr>
        <p:spPr/>
        <p:txBody>
          <a:bodyPr/>
          <a:lstStyle/>
          <a:p>
            <a:r>
              <a:rPr lang="en-GB" dirty="0"/>
              <a:t>2019</a:t>
            </a:r>
          </a:p>
        </p:txBody>
      </p:sp>
    </p:spTree>
    <p:extLst>
      <p:ext uri="{BB962C8B-B14F-4D97-AF65-F5344CB8AC3E}">
        <p14:creationId xmlns:p14="http://schemas.microsoft.com/office/powerpoint/2010/main" val="67861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8D831E-D8EF-4813-B474-F1FB82989F5E}"/>
              </a:ext>
            </a:extLst>
          </p:cNvPr>
          <p:cNvSpPr/>
          <p:nvPr/>
        </p:nvSpPr>
        <p:spPr>
          <a:xfrm>
            <a:off x="2939716" y="5602251"/>
            <a:ext cx="6096000" cy="923330"/>
          </a:xfrm>
          <a:prstGeom prst="rect">
            <a:avLst/>
          </a:prstGeom>
        </p:spPr>
        <p:txBody>
          <a:bodyPr>
            <a:spAutoFit/>
          </a:bodyPr>
          <a:lstStyle/>
          <a:p>
            <a:r>
              <a:rPr lang="en-GB" dirty="0"/>
              <a:t>SF Manila family greeting everyone .. during our SF Level 1 Training May 2-4,2019 at In Touch Community Services, Manila Philippines.</a:t>
            </a:r>
          </a:p>
        </p:txBody>
      </p:sp>
      <p:pic>
        <p:nvPicPr>
          <p:cNvPr id="3" name="Picture 2">
            <a:extLst>
              <a:ext uri="{FF2B5EF4-FFF2-40B4-BE49-F238E27FC236}">
                <a16:creationId xmlns:a16="http://schemas.microsoft.com/office/drawing/2014/main" xmlns="" id="{6262EC20-A845-495E-A99D-4BA6D03EB52F}"/>
              </a:ext>
            </a:extLst>
          </p:cNvPr>
          <p:cNvPicPr>
            <a:picLocks noChangeAspect="1"/>
          </p:cNvPicPr>
          <p:nvPr/>
        </p:nvPicPr>
        <p:blipFill>
          <a:blip r:embed="rId2"/>
          <a:stretch>
            <a:fillRect/>
          </a:stretch>
        </p:blipFill>
        <p:spPr>
          <a:xfrm>
            <a:off x="2264893" y="986590"/>
            <a:ext cx="7662214" cy="4367462"/>
          </a:xfrm>
          <a:prstGeom prst="rect">
            <a:avLst/>
          </a:prstGeom>
        </p:spPr>
      </p:pic>
    </p:spTree>
    <p:extLst>
      <p:ext uri="{BB962C8B-B14F-4D97-AF65-F5344CB8AC3E}">
        <p14:creationId xmlns:p14="http://schemas.microsoft.com/office/powerpoint/2010/main" val="59073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EABCC98-F06D-44F3-8654-09DEF82C9498}"/>
              </a:ext>
            </a:extLst>
          </p:cNvPr>
          <p:cNvSpPr/>
          <p:nvPr/>
        </p:nvSpPr>
        <p:spPr>
          <a:xfrm>
            <a:off x="3515227" y="4621268"/>
            <a:ext cx="4606090" cy="1754326"/>
          </a:xfrm>
          <a:prstGeom prst="rect">
            <a:avLst/>
          </a:prstGeom>
        </p:spPr>
        <p:txBody>
          <a:bodyPr wrap="square">
            <a:spAutoFit/>
          </a:bodyPr>
          <a:lstStyle/>
          <a:p>
            <a:r>
              <a:rPr lang="en-GB" dirty="0"/>
              <a:t>Happy SF World Day from JAPAN</a:t>
            </a:r>
            <a:r>
              <a:rPr lang="en-GB" dirty="0">
                <a:effectLst/>
              </a:rPr>
              <a:t>🎊</a:t>
            </a:r>
            <a:endParaRPr lang="en-GB" dirty="0"/>
          </a:p>
          <a:p>
            <a:r>
              <a:rPr lang="en-GB" dirty="0"/>
              <a:t>SFA has changed everything</a:t>
            </a:r>
            <a:br>
              <a:rPr lang="en-GB" dirty="0"/>
            </a:br>
            <a:r>
              <a:rPr lang="en-GB" dirty="0"/>
              <a:t>about my life not only therapy but private one.</a:t>
            </a:r>
          </a:p>
          <a:p>
            <a:r>
              <a:rPr lang="en-GB" dirty="0"/>
              <a:t>Many thanks to </a:t>
            </a:r>
            <a:r>
              <a:rPr lang="en-GB" dirty="0" err="1"/>
              <a:t>Insoo</a:t>
            </a:r>
            <a:r>
              <a:rPr lang="en-GB" dirty="0"/>
              <a:t> &amp; Steve.</a:t>
            </a:r>
          </a:p>
          <a:p>
            <a:r>
              <a:rPr lang="en-GB" dirty="0"/>
              <a:t>Hope SF friends have happy SF life.</a:t>
            </a:r>
          </a:p>
          <a:p>
            <a:r>
              <a:rPr lang="en-GB" dirty="0"/>
              <a:t>May Solution be with you </a:t>
            </a:r>
          </a:p>
        </p:txBody>
      </p:sp>
      <p:pic>
        <p:nvPicPr>
          <p:cNvPr id="5" name="Picture 4">
            <a:extLst>
              <a:ext uri="{FF2B5EF4-FFF2-40B4-BE49-F238E27FC236}">
                <a16:creationId xmlns:a16="http://schemas.microsoft.com/office/drawing/2014/main" xmlns="" id="{7BAD0B35-6854-42B9-AFF1-EA2048500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80" y="0"/>
            <a:ext cx="5682916" cy="4250348"/>
          </a:xfrm>
          <a:prstGeom prst="rect">
            <a:avLst/>
          </a:prstGeom>
        </p:spPr>
      </p:pic>
    </p:spTree>
    <p:extLst>
      <p:ext uri="{BB962C8B-B14F-4D97-AF65-F5344CB8AC3E}">
        <p14:creationId xmlns:p14="http://schemas.microsoft.com/office/powerpoint/2010/main" val="334783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44C013-1E35-4AD1-B35F-3AB32800A9E3}"/>
              </a:ext>
            </a:extLst>
          </p:cNvPr>
          <p:cNvSpPr/>
          <p:nvPr/>
        </p:nvSpPr>
        <p:spPr>
          <a:xfrm>
            <a:off x="3048000" y="5885130"/>
            <a:ext cx="6096000" cy="646331"/>
          </a:xfrm>
          <a:prstGeom prst="rect">
            <a:avLst/>
          </a:prstGeom>
        </p:spPr>
        <p:txBody>
          <a:bodyPr>
            <a:spAutoFit/>
          </a:bodyPr>
          <a:lstStyle/>
          <a:p>
            <a:r>
              <a:rPr lang="en-GB" dirty="0"/>
              <a:t>Happy Solution-Focused World Day 2019 from all of us at the TCU </a:t>
            </a:r>
            <a:r>
              <a:rPr lang="en-GB" dirty="0" err="1"/>
              <a:t>Counseling</a:t>
            </a:r>
            <a:r>
              <a:rPr lang="en-GB" dirty="0"/>
              <a:t> Program! </a:t>
            </a:r>
            <a:r>
              <a:rPr lang="en-GB" dirty="0" err="1"/>
              <a:t>Texas.USA</a:t>
            </a:r>
            <a:r>
              <a:rPr lang="en-GB" dirty="0"/>
              <a:t>.</a:t>
            </a:r>
          </a:p>
        </p:txBody>
      </p:sp>
      <p:pic>
        <p:nvPicPr>
          <p:cNvPr id="3" name="Picture 2">
            <a:extLst>
              <a:ext uri="{FF2B5EF4-FFF2-40B4-BE49-F238E27FC236}">
                <a16:creationId xmlns:a16="http://schemas.microsoft.com/office/drawing/2014/main" xmlns="" id="{01D63BED-3895-49C6-AFDF-C834A5CD56AB}"/>
              </a:ext>
            </a:extLst>
          </p:cNvPr>
          <p:cNvPicPr>
            <a:picLocks noChangeAspect="1"/>
          </p:cNvPicPr>
          <p:nvPr/>
        </p:nvPicPr>
        <p:blipFill>
          <a:blip r:embed="rId2"/>
          <a:stretch>
            <a:fillRect/>
          </a:stretch>
        </p:blipFill>
        <p:spPr>
          <a:xfrm>
            <a:off x="3109912" y="1676400"/>
            <a:ext cx="5972175" cy="3505200"/>
          </a:xfrm>
          <a:prstGeom prst="rect">
            <a:avLst/>
          </a:prstGeom>
        </p:spPr>
      </p:pic>
    </p:spTree>
    <p:extLst>
      <p:ext uri="{BB962C8B-B14F-4D97-AF65-F5344CB8AC3E}">
        <p14:creationId xmlns:p14="http://schemas.microsoft.com/office/powerpoint/2010/main" val="27963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47394D-8840-455D-A64C-5E3684FE11CF}"/>
              </a:ext>
            </a:extLst>
          </p:cNvPr>
          <p:cNvPicPr>
            <a:picLocks noChangeAspect="1"/>
          </p:cNvPicPr>
          <p:nvPr/>
        </p:nvPicPr>
        <p:blipFill>
          <a:blip r:embed="rId2"/>
          <a:stretch>
            <a:fillRect/>
          </a:stretch>
        </p:blipFill>
        <p:spPr>
          <a:xfrm>
            <a:off x="1481890" y="923925"/>
            <a:ext cx="2971800" cy="5010150"/>
          </a:xfrm>
          <a:prstGeom prst="rect">
            <a:avLst/>
          </a:prstGeom>
        </p:spPr>
      </p:pic>
      <p:sp>
        <p:nvSpPr>
          <p:cNvPr id="3" name="TextBox 2">
            <a:extLst>
              <a:ext uri="{FF2B5EF4-FFF2-40B4-BE49-F238E27FC236}">
                <a16:creationId xmlns:a16="http://schemas.microsoft.com/office/drawing/2014/main" xmlns="" id="{7EED7733-D963-4D9B-8721-5DFD6E383B61}"/>
              </a:ext>
            </a:extLst>
          </p:cNvPr>
          <p:cNvSpPr txBox="1"/>
          <p:nvPr/>
        </p:nvSpPr>
        <p:spPr>
          <a:xfrm>
            <a:off x="5666874" y="1780674"/>
            <a:ext cx="4776537" cy="646331"/>
          </a:xfrm>
          <a:prstGeom prst="rect">
            <a:avLst/>
          </a:prstGeom>
          <a:noFill/>
        </p:spPr>
        <p:txBody>
          <a:bodyPr wrap="square" rtlCol="0">
            <a:spAutoFit/>
          </a:bodyPr>
          <a:lstStyle/>
          <a:p>
            <a:r>
              <a:rPr lang="en-GB" dirty="0"/>
              <a:t>Anton and Geert sharing the Adviser song with a  gathering of over 100 in Gent in Belgium</a:t>
            </a:r>
          </a:p>
        </p:txBody>
      </p:sp>
    </p:spTree>
    <p:extLst>
      <p:ext uri="{BB962C8B-B14F-4D97-AF65-F5344CB8AC3E}">
        <p14:creationId xmlns:p14="http://schemas.microsoft.com/office/powerpoint/2010/main" val="404511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80E81-CBEC-46ED-8BD6-F1BBCE0AEFF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xmlns="" id="{B639E200-5104-4088-B6FD-8FC3654C0EB4}"/>
              </a:ext>
            </a:extLst>
          </p:cNvPr>
          <p:cNvSpPr>
            <a:spLocks noGrp="1"/>
          </p:cNvSpPr>
          <p:nvPr>
            <p:ph idx="1"/>
          </p:nvPr>
        </p:nvSpPr>
        <p:spPr/>
        <p:txBody>
          <a:bodyPr/>
          <a:lstStyle/>
          <a:p>
            <a:pPr marL="0" indent="0">
              <a:buNone/>
            </a:pPr>
            <a:r>
              <a:rPr lang="en-GB" dirty="0"/>
              <a:t>People from many countries around the world connected with each other, including Singapore, South Africa, Poland, Italy, UK, USA, Chile, Belgium, Peru, Switzerland, China, Slovenia, Mexico, Philippines, Japan, Finland, Canada, Greece, Cambodia, Turkey, Denmark, Germany, New Zealand, Bolivia, Sweden, Russia and the Netherlands. In many of these countries practitioners had also gathered together to mark the day with a gathering in Gent attracting over 100 exuberant practitioners.</a:t>
            </a:r>
          </a:p>
        </p:txBody>
      </p:sp>
    </p:spTree>
    <p:extLst>
      <p:ext uri="{BB962C8B-B14F-4D97-AF65-F5344CB8AC3E}">
        <p14:creationId xmlns:p14="http://schemas.microsoft.com/office/powerpoint/2010/main" val="426313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95EC301-49D9-4B93-B7F0-35B3AF75F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03450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B33CCE8-A01F-4AB2-946A-C19AF72812FB}"/>
              </a:ext>
            </a:extLst>
          </p:cNvPr>
          <p:cNvSpPr/>
          <p:nvPr/>
        </p:nvSpPr>
        <p:spPr>
          <a:xfrm>
            <a:off x="3148013" y="5677585"/>
            <a:ext cx="6096000" cy="646331"/>
          </a:xfrm>
          <a:prstGeom prst="rect">
            <a:avLst/>
          </a:prstGeom>
        </p:spPr>
        <p:txBody>
          <a:bodyPr>
            <a:spAutoFit/>
          </a:bodyPr>
          <a:lstStyle/>
          <a:p>
            <a:r>
              <a:rPr lang="en-GB" dirty="0"/>
              <a:t>This is how we enjoyed May 03th... in Trujillo, Peru</a:t>
            </a:r>
            <a:br>
              <a:rPr lang="en-GB" dirty="0"/>
            </a:br>
            <a:endParaRPr lang="en-GB" dirty="0"/>
          </a:p>
        </p:txBody>
      </p:sp>
      <p:pic>
        <p:nvPicPr>
          <p:cNvPr id="4" name="Picture 3">
            <a:extLst>
              <a:ext uri="{FF2B5EF4-FFF2-40B4-BE49-F238E27FC236}">
                <a16:creationId xmlns:a16="http://schemas.microsoft.com/office/drawing/2014/main" xmlns="" id="{221ACAD7-38F7-4185-847C-CAA7A2FE7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527" y="0"/>
            <a:ext cx="8192945" cy="5460430"/>
          </a:xfrm>
          <a:prstGeom prst="rect">
            <a:avLst/>
          </a:prstGeom>
        </p:spPr>
      </p:pic>
    </p:spTree>
    <p:extLst>
      <p:ext uri="{BB962C8B-B14F-4D97-AF65-F5344CB8AC3E}">
        <p14:creationId xmlns:p14="http://schemas.microsoft.com/office/powerpoint/2010/main" val="9428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725426-8B03-4D0E-80D1-B08D5558BDA5}"/>
              </a:ext>
            </a:extLst>
          </p:cNvPr>
          <p:cNvSpPr/>
          <p:nvPr/>
        </p:nvSpPr>
        <p:spPr>
          <a:xfrm>
            <a:off x="3048000" y="5103674"/>
            <a:ext cx="6096000" cy="1754326"/>
          </a:xfrm>
          <a:prstGeom prst="rect">
            <a:avLst/>
          </a:prstGeom>
        </p:spPr>
        <p:txBody>
          <a:bodyPr>
            <a:spAutoFit/>
          </a:bodyPr>
          <a:lstStyle/>
          <a:p>
            <a:r>
              <a:rPr lang="en-GB" dirty="0"/>
              <a:t>2019 SF World Day was celebrated with Gusto in Singapore! We shared a zoom link with Kirsten and recorded our big toast, Singapore style with a big "Yam Seng". We read excerpts from Steve's paper on "The Death of Resistance", quite radical then and still quite radical today. We'd like to share highlights from this magical day with our global SF colleagues and friends!</a:t>
            </a:r>
          </a:p>
        </p:txBody>
      </p:sp>
      <p:pic>
        <p:nvPicPr>
          <p:cNvPr id="5" name="Picture 4">
            <a:extLst>
              <a:ext uri="{FF2B5EF4-FFF2-40B4-BE49-F238E27FC236}">
                <a16:creationId xmlns:a16="http://schemas.microsoft.com/office/drawing/2014/main" xmlns="" id="{5406C768-4380-434D-A228-AE9A06650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531" y="0"/>
            <a:ext cx="7577138" cy="5051425"/>
          </a:xfrm>
          <a:prstGeom prst="rect">
            <a:avLst/>
          </a:prstGeom>
        </p:spPr>
      </p:pic>
    </p:spTree>
    <p:extLst>
      <p:ext uri="{BB962C8B-B14F-4D97-AF65-F5344CB8AC3E}">
        <p14:creationId xmlns:p14="http://schemas.microsoft.com/office/powerpoint/2010/main" val="43607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831FD41-7C9C-43F7-BA54-5C53F8698666}"/>
              </a:ext>
            </a:extLst>
          </p:cNvPr>
          <p:cNvSpPr/>
          <p:nvPr/>
        </p:nvSpPr>
        <p:spPr>
          <a:xfrm>
            <a:off x="3048000" y="5767685"/>
            <a:ext cx="6096000" cy="923330"/>
          </a:xfrm>
          <a:prstGeom prst="rect">
            <a:avLst/>
          </a:prstGeom>
        </p:spPr>
        <p:txBody>
          <a:bodyPr>
            <a:spAutoFit/>
          </a:bodyPr>
          <a:lstStyle/>
          <a:p>
            <a:r>
              <a:rPr lang="en-GB" dirty="0"/>
              <a:t>Creating SF ripples from Singapore to Malaysia to S. Africa.....celebrated SF World Day with a Client in Cape Town yesterday.</a:t>
            </a:r>
          </a:p>
        </p:txBody>
      </p:sp>
      <p:pic>
        <p:nvPicPr>
          <p:cNvPr id="4" name="Picture 3">
            <a:extLst>
              <a:ext uri="{FF2B5EF4-FFF2-40B4-BE49-F238E27FC236}">
                <a16:creationId xmlns:a16="http://schemas.microsoft.com/office/drawing/2014/main" xmlns="" id="{C458316A-7CEE-405E-86BD-B3D97F81C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779" y="166985"/>
            <a:ext cx="6819900" cy="5114925"/>
          </a:xfrm>
          <a:prstGeom prst="rect">
            <a:avLst/>
          </a:prstGeom>
        </p:spPr>
      </p:pic>
    </p:spTree>
    <p:extLst>
      <p:ext uri="{BB962C8B-B14F-4D97-AF65-F5344CB8AC3E}">
        <p14:creationId xmlns:p14="http://schemas.microsoft.com/office/powerpoint/2010/main" val="351658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A74682-5B82-4E4A-8FE4-44BC601F8D11}"/>
              </a:ext>
            </a:extLst>
          </p:cNvPr>
          <p:cNvSpPr/>
          <p:nvPr/>
        </p:nvSpPr>
        <p:spPr>
          <a:xfrm>
            <a:off x="4830942" y="5958959"/>
            <a:ext cx="2530116" cy="369332"/>
          </a:xfrm>
          <a:prstGeom prst="rect">
            <a:avLst/>
          </a:prstGeom>
        </p:spPr>
        <p:txBody>
          <a:bodyPr wrap="none">
            <a:spAutoFit/>
          </a:bodyPr>
          <a:lstStyle/>
          <a:p>
            <a:r>
              <a:rPr lang="en-GB" dirty="0"/>
              <a:t>Greetings from Florence!</a:t>
            </a:r>
          </a:p>
        </p:txBody>
      </p:sp>
      <p:pic>
        <p:nvPicPr>
          <p:cNvPr id="4" name="Picture 3">
            <a:extLst>
              <a:ext uri="{FF2B5EF4-FFF2-40B4-BE49-F238E27FC236}">
                <a16:creationId xmlns:a16="http://schemas.microsoft.com/office/drawing/2014/main" xmlns="" id="{669F34DE-4A7D-49C0-87B9-3FC26102B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2887"/>
            <a:ext cx="7834313" cy="5459537"/>
          </a:xfrm>
          <a:prstGeom prst="rect">
            <a:avLst/>
          </a:prstGeom>
        </p:spPr>
      </p:pic>
    </p:spTree>
    <p:extLst>
      <p:ext uri="{BB962C8B-B14F-4D97-AF65-F5344CB8AC3E}">
        <p14:creationId xmlns:p14="http://schemas.microsoft.com/office/powerpoint/2010/main" val="246442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19F888-A75D-4433-94D0-88EF9CB65BF8}"/>
              </a:ext>
            </a:extLst>
          </p:cNvPr>
          <p:cNvSpPr/>
          <p:nvPr/>
        </p:nvSpPr>
        <p:spPr>
          <a:xfrm>
            <a:off x="3176588" y="5920473"/>
            <a:ext cx="6096000" cy="646331"/>
          </a:xfrm>
          <a:prstGeom prst="rect">
            <a:avLst/>
          </a:prstGeom>
        </p:spPr>
        <p:txBody>
          <a:bodyPr>
            <a:spAutoFit/>
          </a:bodyPr>
          <a:lstStyle/>
          <a:p>
            <a:r>
              <a:rPr lang="en-GB" dirty="0"/>
              <a:t>Thank you </a:t>
            </a:r>
            <a:r>
              <a:rPr lang="en-GB" dirty="0" err="1">
                <a:hlinkClick r:id="rId2" tooltip="Arnoud Huibers"/>
              </a:rPr>
              <a:t>Arnoud</a:t>
            </a:r>
            <a:r>
              <a:rPr lang="en-GB" dirty="0">
                <a:hlinkClick r:id="rId2" tooltip="Arnoud Huibers"/>
              </a:rPr>
              <a:t> Huibers</a:t>
            </a:r>
            <a:r>
              <a:rPr lang="en-GB" dirty="0"/>
              <a:t>! Open space workshop "resistance revisited" with </a:t>
            </a:r>
            <a:r>
              <a:rPr lang="en-GB" dirty="0" err="1"/>
              <a:t>Insoo</a:t>
            </a:r>
            <a:r>
              <a:rPr lang="en-GB" dirty="0"/>
              <a:t>! </a:t>
            </a:r>
            <a:r>
              <a:rPr lang="en-GB" dirty="0">
                <a:hlinkClick r:id="rId3"/>
              </a:rPr>
              <a:t>#</a:t>
            </a:r>
            <a:r>
              <a:rPr lang="en-GB" dirty="0" err="1">
                <a:hlinkClick r:id="rId3"/>
              </a:rPr>
              <a:t>expeditionlösung</a:t>
            </a:r>
            <a:r>
              <a:rPr lang="en-GB" dirty="0"/>
              <a:t> </a:t>
            </a:r>
            <a:r>
              <a:rPr lang="en-GB" dirty="0">
                <a:hlinkClick r:id="rId4"/>
              </a:rPr>
              <a:t>#</a:t>
            </a:r>
            <a:r>
              <a:rPr lang="en-GB" dirty="0" err="1">
                <a:hlinkClick r:id="rId4"/>
              </a:rPr>
              <a:t>sfworldday</a:t>
            </a:r>
            <a:r>
              <a:rPr lang="en-GB" dirty="0"/>
              <a:t> </a:t>
            </a:r>
            <a:r>
              <a:rPr lang="en-GB" dirty="0">
                <a:hlinkClick r:id="rId5"/>
              </a:rPr>
              <a:t>#</a:t>
            </a:r>
            <a:r>
              <a:rPr lang="en-GB" dirty="0" err="1">
                <a:hlinkClick r:id="rId5"/>
              </a:rPr>
              <a:t>sfontour</a:t>
            </a:r>
            <a:endParaRPr lang="en-GB" dirty="0"/>
          </a:p>
        </p:txBody>
      </p:sp>
      <p:pic>
        <p:nvPicPr>
          <p:cNvPr id="5" name="Picture 4">
            <a:extLst>
              <a:ext uri="{FF2B5EF4-FFF2-40B4-BE49-F238E27FC236}">
                <a16:creationId xmlns:a16="http://schemas.microsoft.com/office/drawing/2014/main" xmlns="" id="{407363EF-9D06-4AEA-B21F-6CCCA974E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237" y="120316"/>
            <a:ext cx="7439526" cy="5579645"/>
          </a:xfrm>
          <a:prstGeom prst="rect">
            <a:avLst/>
          </a:prstGeom>
        </p:spPr>
      </p:pic>
    </p:spTree>
    <p:extLst>
      <p:ext uri="{BB962C8B-B14F-4D97-AF65-F5344CB8AC3E}">
        <p14:creationId xmlns:p14="http://schemas.microsoft.com/office/powerpoint/2010/main" val="377193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0B22DF7-F69A-40E3-83D2-0544FC2F6E1A}"/>
              </a:ext>
            </a:extLst>
          </p:cNvPr>
          <p:cNvSpPr/>
          <p:nvPr/>
        </p:nvSpPr>
        <p:spPr>
          <a:xfrm>
            <a:off x="4344687" y="5975502"/>
            <a:ext cx="3502626" cy="369332"/>
          </a:xfrm>
          <a:prstGeom prst="rect">
            <a:avLst/>
          </a:prstGeom>
        </p:spPr>
        <p:txBody>
          <a:bodyPr wrap="none">
            <a:spAutoFit/>
          </a:bodyPr>
          <a:lstStyle/>
          <a:p>
            <a:r>
              <a:rPr lang="en-GB" dirty="0"/>
              <a:t>Mexico present at the celebration!!</a:t>
            </a:r>
          </a:p>
        </p:txBody>
      </p:sp>
      <p:pic>
        <p:nvPicPr>
          <p:cNvPr id="4" name="Picture 3">
            <a:extLst>
              <a:ext uri="{FF2B5EF4-FFF2-40B4-BE49-F238E27FC236}">
                <a16:creationId xmlns:a16="http://schemas.microsoft.com/office/drawing/2014/main" xmlns="" id="{D4B5579F-A4E8-4396-942E-C4092B311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537" y="0"/>
            <a:ext cx="7692189" cy="5769142"/>
          </a:xfrm>
          <a:prstGeom prst="rect">
            <a:avLst/>
          </a:prstGeom>
        </p:spPr>
      </p:pic>
    </p:spTree>
    <p:extLst>
      <p:ext uri="{BB962C8B-B14F-4D97-AF65-F5344CB8AC3E}">
        <p14:creationId xmlns:p14="http://schemas.microsoft.com/office/powerpoint/2010/main" val="146014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D6E609-1C13-4362-8FF9-C94A731CA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68" y="0"/>
            <a:ext cx="9264316" cy="5211178"/>
          </a:xfrm>
          <a:prstGeom prst="rect">
            <a:avLst/>
          </a:prstGeom>
        </p:spPr>
      </p:pic>
      <p:sp>
        <p:nvSpPr>
          <p:cNvPr id="4" name="Rectangle 3">
            <a:extLst>
              <a:ext uri="{FF2B5EF4-FFF2-40B4-BE49-F238E27FC236}">
                <a16:creationId xmlns:a16="http://schemas.microsoft.com/office/drawing/2014/main" xmlns="" id="{B1C2304E-9DD9-41C3-A1DF-901E30FD4D05}"/>
              </a:ext>
            </a:extLst>
          </p:cNvPr>
          <p:cNvSpPr/>
          <p:nvPr/>
        </p:nvSpPr>
        <p:spPr>
          <a:xfrm>
            <a:off x="874295" y="5211178"/>
            <a:ext cx="10443409" cy="1200329"/>
          </a:xfrm>
          <a:prstGeom prst="rect">
            <a:avLst/>
          </a:prstGeom>
        </p:spPr>
        <p:txBody>
          <a:bodyPr wrap="square">
            <a:spAutoFit/>
          </a:bodyPr>
          <a:lstStyle/>
          <a:p>
            <a:r>
              <a:rPr lang="en-GB" dirty="0"/>
              <a:t>Enjoying great opportunities today. Watched Ann-Marie's greeting from </a:t>
            </a:r>
            <a:r>
              <a:rPr lang="en-GB" dirty="0" err="1"/>
              <a:t>Ibstanbul</a:t>
            </a:r>
            <a:r>
              <a:rPr lang="en-GB" dirty="0"/>
              <a:t>. Shared our own fascinating examples from practice. Watched the interview with Luc, watched the end of the workshop in South Africa, discussed our reactions to </a:t>
            </a:r>
            <a:r>
              <a:rPr lang="en-GB" dirty="0" err="1">
                <a:hlinkClick r:id="rId3" tooltip="Arnoud Huibers"/>
              </a:rPr>
              <a:t>Arnoud</a:t>
            </a:r>
            <a:r>
              <a:rPr lang="en-GB" dirty="0">
                <a:hlinkClick r:id="rId3" tooltip="Arnoud Huibers"/>
              </a:rPr>
              <a:t> Huibers</a:t>
            </a:r>
            <a:r>
              <a:rPr lang="en-GB" dirty="0"/>
              <a:t> interview with </a:t>
            </a:r>
            <a:r>
              <a:rPr lang="en-GB" dirty="0" err="1"/>
              <a:t>Insoo</a:t>
            </a:r>
            <a:r>
              <a:rPr lang="en-GB" dirty="0"/>
              <a:t>. Played </a:t>
            </a:r>
            <a:r>
              <a:rPr lang="en-GB" dirty="0">
                <a:hlinkClick r:id="rId4" tooltip="Jos Kienhuis"/>
              </a:rPr>
              <a:t>Jos </a:t>
            </a:r>
            <a:r>
              <a:rPr lang="en-GB" dirty="0" err="1">
                <a:hlinkClick r:id="rId4" tooltip="Jos Kienhuis"/>
              </a:rPr>
              <a:t>Kienhuis</a:t>
            </a:r>
            <a:r>
              <a:rPr lang="en-GB" dirty="0"/>
              <a:t> board game and looked enviously at the food being prepared in Singapore. So many treats to chose from. Thank you SF community.</a:t>
            </a:r>
          </a:p>
        </p:txBody>
      </p:sp>
    </p:spTree>
    <p:extLst>
      <p:ext uri="{BB962C8B-B14F-4D97-AF65-F5344CB8AC3E}">
        <p14:creationId xmlns:p14="http://schemas.microsoft.com/office/powerpoint/2010/main" val="1173998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396</Words>
  <Application>Microsoft Macintosh PowerPoint</Application>
  <PresentationFormat>Brugerdefineret</PresentationFormat>
  <Paragraphs>19</Paragraphs>
  <Slides>14</Slides>
  <Notes>0</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Office Theme</vt:lpstr>
      <vt:lpstr>SF World day</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 World day</dc:title>
  <dc:creator>John</dc:creator>
  <cp:lastModifiedBy>Anne-Marie Wulf</cp:lastModifiedBy>
  <cp:revision>4</cp:revision>
  <dcterms:created xsi:type="dcterms:W3CDTF">2020-04-30T09:55:37Z</dcterms:created>
  <dcterms:modified xsi:type="dcterms:W3CDTF">2020-04-30T16:12:14Z</dcterms:modified>
</cp:coreProperties>
</file>